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6" r:id="rId7"/>
    <p:sldId id="270" r:id="rId8"/>
    <p:sldId id="261" r:id="rId9"/>
    <p:sldId id="262" r:id="rId10"/>
    <p:sldId id="269" r:id="rId11"/>
    <p:sldId id="264" r:id="rId12"/>
    <p:sldId id="266" r:id="rId13"/>
    <p:sldId id="271" r:id="rId14"/>
    <p:sldId id="272" r:id="rId15"/>
    <p:sldId id="273" r:id="rId16"/>
    <p:sldId id="285" r:id="rId17"/>
    <p:sldId id="274" r:id="rId18"/>
    <p:sldId id="284" r:id="rId19"/>
    <p:sldId id="275" r:id="rId20"/>
    <p:sldId id="276" r:id="rId21"/>
    <p:sldId id="283" r:id="rId22"/>
    <p:sldId id="277" r:id="rId23"/>
    <p:sldId id="278" r:id="rId24"/>
    <p:sldId id="282" r:id="rId25"/>
    <p:sldId id="280" r:id="rId26"/>
    <p:sldId id="281" r:id="rId27"/>
  </p:sldIdLst>
  <p:sldSz cx="9144000" cy="6858000" type="screen4x3"/>
  <p:notesSz cx="6858000" cy="9144000"/>
  <p:defaultTextStyle>
    <a:defPPr>
      <a:defRPr lang="tr-TR"/>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CCCC00"/>
    <a:srgbClr val="0000CC"/>
    <a:srgbClr val="660066"/>
    <a:srgbClr val="000066"/>
    <a:srgbClr val="FF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19C6746E-43F0-419B-BE52-BEEAB6ACA758}" type="slidenum">
              <a:rPr lang="tr-TR" altLang="tr-TR"/>
              <a:pPr/>
              <a:t>‹#›</a:t>
            </a:fld>
            <a:endParaRPr lang="tr-TR" altLang="tr-TR"/>
          </a:p>
        </p:txBody>
      </p:sp>
    </p:spTree>
    <p:extLst>
      <p:ext uri="{BB962C8B-B14F-4D97-AF65-F5344CB8AC3E}">
        <p14:creationId xmlns:p14="http://schemas.microsoft.com/office/powerpoint/2010/main" val="371624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86C3CD4F-A0EB-410F-A282-99C1F3F322C8}" type="slidenum">
              <a:rPr lang="tr-TR" altLang="tr-TR"/>
              <a:pPr/>
              <a:t>‹#›</a:t>
            </a:fld>
            <a:endParaRPr lang="tr-TR" altLang="tr-TR"/>
          </a:p>
        </p:txBody>
      </p:sp>
    </p:spTree>
    <p:extLst>
      <p:ext uri="{BB962C8B-B14F-4D97-AF65-F5344CB8AC3E}">
        <p14:creationId xmlns:p14="http://schemas.microsoft.com/office/powerpoint/2010/main" val="390236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5FDC626D-C890-449B-829C-08B0FBF01CF3}" type="slidenum">
              <a:rPr lang="tr-TR" altLang="tr-TR"/>
              <a:pPr/>
              <a:t>‹#›</a:t>
            </a:fld>
            <a:endParaRPr lang="tr-TR" altLang="tr-TR"/>
          </a:p>
        </p:txBody>
      </p:sp>
    </p:spTree>
    <p:extLst>
      <p:ext uri="{BB962C8B-B14F-4D97-AF65-F5344CB8AC3E}">
        <p14:creationId xmlns:p14="http://schemas.microsoft.com/office/powerpoint/2010/main" val="1313993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243CEF74-8564-4E0D-B932-2DCA568C5D9C}" type="slidenum">
              <a:rPr lang="tr-TR" altLang="tr-TR"/>
              <a:pPr/>
              <a:t>‹#›</a:t>
            </a:fld>
            <a:endParaRPr lang="tr-TR" altLang="tr-TR"/>
          </a:p>
        </p:txBody>
      </p:sp>
    </p:spTree>
    <p:extLst>
      <p:ext uri="{BB962C8B-B14F-4D97-AF65-F5344CB8AC3E}">
        <p14:creationId xmlns:p14="http://schemas.microsoft.com/office/powerpoint/2010/main" val="287337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47735D0C-7D98-4E81-94BD-E8D34551BE06}" type="slidenum">
              <a:rPr lang="tr-TR" altLang="tr-TR"/>
              <a:pPr/>
              <a:t>‹#›</a:t>
            </a:fld>
            <a:endParaRPr lang="tr-TR" altLang="tr-TR"/>
          </a:p>
        </p:txBody>
      </p:sp>
    </p:spTree>
    <p:extLst>
      <p:ext uri="{BB962C8B-B14F-4D97-AF65-F5344CB8AC3E}">
        <p14:creationId xmlns:p14="http://schemas.microsoft.com/office/powerpoint/2010/main" val="2731972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10C045AD-CBB2-4FDD-9E10-751F0265BCEC}" type="slidenum">
              <a:rPr lang="tr-TR" altLang="tr-TR"/>
              <a:pPr/>
              <a:t>‹#›</a:t>
            </a:fld>
            <a:endParaRPr lang="tr-TR" altLang="tr-TR"/>
          </a:p>
        </p:txBody>
      </p:sp>
    </p:spTree>
    <p:extLst>
      <p:ext uri="{BB962C8B-B14F-4D97-AF65-F5344CB8AC3E}">
        <p14:creationId xmlns:p14="http://schemas.microsoft.com/office/powerpoint/2010/main" val="258483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fld id="{E8BE2135-5A31-463A-AB4D-F91C59424A4F}" type="slidenum">
              <a:rPr lang="tr-TR" altLang="tr-TR"/>
              <a:pPr/>
              <a:t>‹#›</a:t>
            </a:fld>
            <a:endParaRPr lang="tr-TR" altLang="tr-TR"/>
          </a:p>
        </p:txBody>
      </p:sp>
    </p:spTree>
    <p:extLst>
      <p:ext uri="{BB962C8B-B14F-4D97-AF65-F5344CB8AC3E}">
        <p14:creationId xmlns:p14="http://schemas.microsoft.com/office/powerpoint/2010/main" val="188683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fld id="{0042D8A1-49E1-439F-B00C-E685DE80C4B4}" type="slidenum">
              <a:rPr lang="tr-TR" altLang="tr-TR"/>
              <a:pPr/>
              <a:t>‹#›</a:t>
            </a:fld>
            <a:endParaRPr lang="tr-TR" altLang="tr-TR"/>
          </a:p>
        </p:txBody>
      </p:sp>
    </p:spTree>
    <p:extLst>
      <p:ext uri="{BB962C8B-B14F-4D97-AF65-F5344CB8AC3E}">
        <p14:creationId xmlns:p14="http://schemas.microsoft.com/office/powerpoint/2010/main" val="345776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fld id="{2F694A5B-C262-469C-9A09-03A180FEBC3E}" type="slidenum">
              <a:rPr lang="tr-TR" altLang="tr-TR"/>
              <a:pPr/>
              <a:t>‹#›</a:t>
            </a:fld>
            <a:endParaRPr lang="tr-TR" altLang="tr-TR"/>
          </a:p>
        </p:txBody>
      </p:sp>
    </p:spTree>
    <p:extLst>
      <p:ext uri="{BB962C8B-B14F-4D97-AF65-F5344CB8AC3E}">
        <p14:creationId xmlns:p14="http://schemas.microsoft.com/office/powerpoint/2010/main" val="2779132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1570C266-6AC8-44FD-9055-7F1C93C86648}" type="slidenum">
              <a:rPr lang="tr-TR" altLang="tr-TR"/>
              <a:pPr/>
              <a:t>‹#›</a:t>
            </a:fld>
            <a:endParaRPr lang="tr-TR" altLang="tr-TR"/>
          </a:p>
        </p:txBody>
      </p:sp>
    </p:spTree>
    <p:extLst>
      <p:ext uri="{BB962C8B-B14F-4D97-AF65-F5344CB8AC3E}">
        <p14:creationId xmlns:p14="http://schemas.microsoft.com/office/powerpoint/2010/main" val="484892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fld id="{1F4FB3AB-D346-4198-82E7-4E7AA448FD32}" type="slidenum">
              <a:rPr lang="tr-TR" altLang="tr-TR"/>
              <a:pPr/>
              <a:t>‹#›</a:t>
            </a:fld>
            <a:endParaRPr lang="tr-TR" altLang="tr-TR"/>
          </a:p>
        </p:txBody>
      </p:sp>
    </p:spTree>
    <p:extLst>
      <p:ext uri="{BB962C8B-B14F-4D97-AF65-F5344CB8AC3E}">
        <p14:creationId xmlns:p14="http://schemas.microsoft.com/office/powerpoint/2010/main" val="2410141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60BCEA6-93A3-4CAE-BF5A-BEA270686883}"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358775" y="1643063"/>
            <a:ext cx="8785225" cy="366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2800" dirty="0"/>
          </a:p>
          <a:p>
            <a:pPr eaLnBrk="1" hangingPunct="1"/>
            <a:endParaRPr lang="tr-TR" altLang="tr-TR" sz="4400" b="1" dirty="0"/>
          </a:p>
          <a:p>
            <a:pPr eaLnBrk="1" hangingPunct="1"/>
            <a:r>
              <a:rPr lang="tr-TR" altLang="tr-TR" sz="4400" b="1" dirty="0"/>
              <a:t>9. AVRASYA İSLAM ŞURASI</a:t>
            </a:r>
          </a:p>
          <a:p>
            <a:pPr lvl="1" eaLnBrk="1" hangingPunct="1"/>
            <a:r>
              <a:rPr lang="tr-TR" altLang="tr-TR" sz="4400" b="1" dirty="0"/>
              <a:t> SONUÇ BİLDİRGESİ </a:t>
            </a:r>
          </a:p>
          <a:p>
            <a:pPr eaLnBrk="1" hangingPunct="1"/>
            <a:endParaRPr lang="tr-TR" altLang="tr-TR" sz="3600" dirty="0"/>
          </a:p>
          <a:p>
            <a:pPr eaLnBrk="1" hangingPunct="1"/>
            <a:r>
              <a:rPr lang="tr-TR" altLang="tr-TR" sz="3600" dirty="0"/>
              <a:t>( 11-14 Ekim 2016-İstanbul ) </a:t>
            </a:r>
            <a:endParaRPr lang="tr-TR" altLang="tr-TR" sz="3600" dirty="0">
              <a:solidFill>
                <a:schemeClr val="tx2"/>
              </a:solidFill>
            </a:endParaRPr>
          </a:p>
        </p:txBody>
      </p:sp>
      <p:sp>
        <p:nvSpPr>
          <p:cNvPr id="2051" name="Rectangle 6"/>
          <p:cNvSpPr>
            <a:spLocks noChangeArrowheads="1"/>
          </p:cNvSpPr>
          <p:nvPr/>
        </p:nvSpPr>
        <p:spPr bwMode="auto">
          <a:xfrm>
            <a:off x="1143000" y="3357563"/>
            <a:ext cx="7705725"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pic>
        <p:nvPicPr>
          <p:cNvPr id="2052" name="Picture 8" descr="diyanet logo png ile ilgili gö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938" y="642938"/>
            <a:ext cx="1357312" cy="135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0" descr="diyanet VAKFI  logo png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3688" y="500063"/>
            <a:ext cx="157162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pPr eaLnBrk="1" hangingPunct="1"/>
            <a:endParaRPr lang="tr-TR" altLang="tr-TR" smtClean="0"/>
          </a:p>
        </p:txBody>
      </p:sp>
      <p:sp>
        <p:nvSpPr>
          <p:cNvPr id="11267" name="Rectangle 3"/>
          <p:cNvSpPr>
            <a:spLocks noGrp="1" noChangeArrowheads="1"/>
          </p:cNvSpPr>
          <p:nvPr>
            <p:ph type="subTitle" idx="1"/>
          </p:nvPr>
        </p:nvSpPr>
        <p:spPr/>
        <p:txBody>
          <a:bodyPr/>
          <a:lstStyle/>
          <a:p>
            <a:pPr eaLnBrk="1" hangingPunct="1"/>
            <a:endParaRPr lang="tr-TR" altLang="tr-TR" smtClean="0"/>
          </a:p>
        </p:txBody>
      </p:sp>
      <p:pic>
        <p:nvPicPr>
          <p:cNvPr id="11268"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7654" name="Rectangle 6"/>
          <p:cNvSpPr>
            <a:spLocks noChangeArrowheads="1"/>
          </p:cNvSpPr>
          <p:nvPr/>
        </p:nvSpPr>
        <p:spPr bwMode="auto">
          <a:xfrm>
            <a:off x="323850" y="404813"/>
            <a:ext cx="8569325" cy="5508625"/>
          </a:xfrm>
          <a:prstGeom prst="rect">
            <a:avLst/>
          </a:prstGeom>
          <a:noFill/>
          <a:ln w="9525">
            <a:noFill/>
            <a:miter lim="800000"/>
            <a:headEnd/>
            <a:tailEnd/>
          </a:ln>
          <a:effectLst/>
        </p:spPr>
        <p:txBody>
          <a:bodyPr>
            <a:spAutoFit/>
          </a:bodyPr>
          <a:lstStyle/>
          <a:p>
            <a:pPr marL="342900" indent="-342900">
              <a:defRPr/>
            </a:pPr>
            <a:endParaRPr lang="tr-TR" sz="3200" b="1" dirty="0">
              <a:solidFill>
                <a:srgbClr val="FF0000"/>
              </a:solidFill>
              <a:latin typeface="Arial" charset="0"/>
            </a:endParaRPr>
          </a:p>
          <a:p>
            <a:pPr>
              <a:defRPr/>
            </a:pPr>
            <a:endParaRPr lang="tr-TR" sz="3200" dirty="0">
              <a:latin typeface="Arial" charset="0"/>
            </a:endParaRPr>
          </a:p>
          <a:p>
            <a:pPr algn="just">
              <a:defRPr/>
            </a:pPr>
            <a:r>
              <a:rPr lang="tr-TR" sz="3200" dirty="0">
                <a:latin typeface="Arial" charset="0"/>
              </a:rPr>
              <a:t>FETÖ, dini bilgi kaynakları şaibeli olan, İslam ümmetinin vahdetini parçalayan, kul hakkı ve kamu hukukuna tecavüz eden, zekât ve sadaka gibi ibadetleri suiistimal eden, diyalog adına kelime-i tevhidi parçalayan, din kisvesi altında kamufle olmuş bir güç, çıkar, istismar ve terör örgütüdür. </a:t>
            </a:r>
          </a:p>
          <a:p>
            <a:pPr marL="342900" indent="-342900">
              <a:defRPr/>
            </a:pPr>
            <a:endParaRPr lang="tr-TR" sz="3200" b="1" dirty="0">
              <a:solidFill>
                <a:srgbClr val="FF0000"/>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pPr eaLnBrk="1" hangingPunct="1"/>
            <a:endParaRPr lang="tr-TR" altLang="tr-TR" smtClean="0"/>
          </a:p>
        </p:txBody>
      </p:sp>
      <p:sp>
        <p:nvSpPr>
          <p:cNvPr id="12291" name="Rectangle 3"/>
          <p:cNvSpPr>
            <a:spLocks noGrp="1" noChangeArrowheads="1"/>
          </p:cNvSpPr>
          <p:nvPr>
            <p:ph type="subTitle" idx="1"/>
          </p:nvPr>
        </p:nvSpPr>
        <p:spPr/>
        <p:txBody>
          <a:bodyPr/>
          <a:lstStyle/>
          <a:p>
            <a:pPr eaLnBrk="1" hangingPunct="1"/>
            <a:endParaRPr lang="tr-TR" altLang="tr-TR" smtClean="0"/>
          </a:p>
        </p:txBody>
      </p:sp>
      <p:pic>
        <p:nvPicPr>
          <p:cNvPr id="12292"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0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2534" name="Rectangle 6"/>
          <p:cNvSpPr>
            <a:spLocks noChangeArrowheads="1"/>
          </p:cNvSpPr>
          <p:nvPr/>
        </p:nvSpPr>
        <p:spPr bwMode="auto">
          <a:xfrm>
            <a:off x="323850" y="404813"/>
            <a:ext cx="8569325" cy="7110412"/>
          </a:xfrm>
          <a:prstGeom prst="rect">
            <a:avLst/>
          </a:prstGeom>
          <a:noFill/>
          <a:ln w="9525">
            <a:noFill/>
            <a:miter lim="800000"/>
            <a:headEnd/>
            <a:tailEnd/>
          </a:ln>
          <a:effectLst/>
        </p:spPr>
        <p:txBody>
          <a:bodyPr>
            <a:spAutoFit/>
          </a:bodyPr>
          <a:lstStyle/>
          <a:p>
            <a:pPr algn="just">
              <a:defRPr/>
            </a:pPr>
            <a:r>
              <a:rPr lang="tr-TR" sz="2800" b="1" dirty="0">
                <a:latin typeface="Arial" charset="0"/>
              </a:rPr>
              <a:t>2. </a:t>
            </a:r>
            <a:r>
              <a:rPr lang="tr-TR" sz="2800" dirty="0">
                <a:latin typeface="Arial" charset="0"/>
              </a:rPr>
              <a:t>FETÖ, Doğu </a:t>
            </a:r>
            <a:r>
              <a:rPr lang="tr-TR" sz="2800" dirty="0" err="1">
                <a:latin typeface="Arial" charset="0"/>
              </a:rPr>
              <a:t>Blokunun</a:t>
            </a:r>
            <a:r>
              <a:rPr lang="tr-TR" sz="2800" dirty="0">
                <a:latin typeface="Arial" charset="0"/>
              </a:rPr>
              <a:t> dağılmasının ardından Avrasya Coğrafyasında ortaya çıkan eğitim boşluğunu doldurma ve sözde Anadolu’nun Müslüman kimliğini o bölgelere taşıma söylemiyle okullar açarak çeşitli faaliyetlerde bulunmuştur. Kurduğu müesseseler, bir projenin ürünü olan gizli siyasi emellerini hayata geçirmenin bir aracı haline gelmiştir. Neticede mezkûr coğrafyalarda yaşayan insanlara sahih bir din anlayışı ve eğitimi götürmeyerek sadece o ülke insanlarını hayal kırıklığına uğratmakla kalmamış aynı zamanda onların maneviyatlarını diri tutacak İslam’a dönük beklentilerini, umutlarını boşa çıkarmış, çarpıtılmış bir din söyleminin öncüsü olmuştur. </a:t>
            </a:r>
          </a:p>
          <a:p>
            <a:pPr marL="342900" indent="-342900">
              <a:defRPr/>
            </a:pP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endParaRPr lang="tr-TR" altLang="tr-TR" smtClean="0"/>
          </a:p>
        </p:txBody>
      </p:sp>
      <p:sp>
        <p:nvSpPr>
          <p:cNvPr id="13315" name="Rectangle 3"/>
          <p:cNvSpPr>
            <a:spLocks noGrp="1" noChangeArrowheads="1"/>
          </p:cNvSpPr>
          <p:nvPr>
            <p:ph type="subTitle" idx="1"/>
          </p:nvPr>
        </p:nvSpPr>
        <p:spPr/>
        <p:txBody>
          <a:bodyPr/>
          <a:lstStyle/>
          <a:p>
            <a:pPr eaLnBrk="1" hangingPunct="1"/>
            <a:endParaRPr lang="tr-TR" altLang="tr-TR" smtClean="0"/>
          </a:p>
        </p:txBody>
      </p:sp>
      <p:pic>
        <p:nvPicPr>
          <p:cNvPr id="13316"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23850" y="404813"/>
            <a:ext cx="8569325" cy="6002337"/>
          </a:xfrm>
          <a:prstGeom prst="rect">
            <a:avLst/>
          </a:prstGeom>
          <a:noFill/>
          <a:ln w="9525">
            <a:noFill/>
            <a:miter lim="800000"/>
            <a:headEnd/>
            <a:tailEnd/>
          </a:ln>
          <a:effectLst/>
        </p:spPr>
        <p:txBody>
          <a:bodyPr>
            <a:spAutoFit/>
          </a:bodyPr>
          <a:lstStyle/>
          <a:p>
            <a:pPr marL="342900" indent="-342900" algn="just">
              <a:defRPr/>
            </a:pPr>
            <a:endParaRPr lang="tr-TR" sz="3200" b="1" dirty="0">
              <a:solidFill>
                <a:srgbClr val="FF0000"/>
              </a:solidFill>
              <a:latin typeface="Arial" charset="0"/>
            </a:endParaRPr>
          </a:p>
          <a:p>
            <a:pPr algn="just">
              <a:defRPr/>
            </a:pPr>
            <a:endParaRPr lang="tr-TR" sz="3200" dirty="0">
              <a:latin typeface="Arial" charset="0"/>
            </a:endParaRPr>
          </a:p>
          <a:p>
            <a:pPr algn="just">
              <a:defRPr/>
            </a:pPr>
            <a:r>
              <a:rPr lang="tr-TR" sz="3200" b="1" dirty="0">
                <a:latin typeface="Arial" charset="0"/>
              </a:rPr>
              <a:t>3. </a:t>
            </a:r>
            <a:r>
              <a:rPr lang="tr-TR" sz="3200" dirty="0">
                <a:latin typeface="Arial" charset="0"/>
              </a:rPr>
              <a:t>Yaşanan bütün bu acı tecrübelerden sonra bu yapı içinde samimi duygularla yer alan veya sempati duyan pek çokları pişman olarak bu yapıyla ilişkilerini kesmiştir. Bundan sonra da sağ duyu sahibi herkesin bu menfur odaklardan hızla uzaklaşacağı açıktır. Hatadan ve yanlıştan dönmek en büyük erdemdir. Tövbe kapısı her zaman açıktır. </a:t>
            </a:r>
          </a:p>
          <a:p>
            <a:pPr marL="342900" indent="-342900">
              <a:defRPr/>
            </a:pP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endParaRPr lang="tr-TR" altLang="tr-TR" smtClean="0"/>
          </a:p>
        </p:txBody>
      </p:sp>
      <p:sp>
        <p:nvSpPr>
          <p:cNvPr id="14339" name="Rectangle 3"/>
          <p:cNvSpPr>
            <a:spLocks noGrp="1" noChangeArrowheads="1"/>
          </p:cNvSpPr>
          <p:nvPr>
            <p:ph type="subTitle" idx="1"/>
          </p:nvPr>
        </p:nvSpPr>
        <p:spPr/>
        <p:txBody>
          <a:bodyPr/>
          <a:lstStyle/>
          <a:p>
            <a:pPr eaLnBrk="1" hangingPunct="1"/>
            <a:endParaRPr lang="tr-TR" altLang="tr-TR" smtClean="0"/>
          </a:p>
        </p:txBody>
      </p:sp>
      <p:pic>
        <p:nvPicPr>
          <p:cNvPr id="14340"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23850" y="404813"/>
            <a:ext cx="8569325" cy="7478712"/>
          </a:xfrm>
          <a:prstGeom prst="rect">
            <a:avLst/>
          </a:prstGeom>
          <a:noFill/>
          <a:ln w="9525">
            <a:noFill/>
            <a:miter lim="800000"/>
            <a:headEnd/>
            <a:tailEnd/>
          </a:ln>
          <a:effectLst/>
        </p:spPr>
        <p:txBody>
          <a:bodyPr>
            <a:spAutoFit/>
          </a:bodyPr>
          <a:lstStyle/>
          <a:p>
            <a:pPr algn="just">
              <a:defRPr/>
            </a:pPr>
            <a:r>
              <a:rPr lang="tr-TR" sz="3200" b="1" dirty="0">
                <a:latin typeface="Arial" charset="0"/>
              </a:rPr>
              <a:t>4. </a:t>
            </a:r>
            <a:r>
              <a:rPr lang="tr-TR" sz="3200" dirty="0">
                <a:latin typeface="Arial" charset="0"/>
              </a:rPr>
              <a:t>Avrasya coğrafyası ülkelerinin tarihsel ve toplumsal dini müktesebatında hiç bir karşılığı olmayan el-Kaide ve </a:t>
            </a:r>
            <a:r>
              <a:rPr lang="tr-TR" sz="3200" dirty="0" err="1">
                <a:latin typeface="Arial" charset="0"/>
              </a:rPr>
              <a:t>Deaş</a:t>
            </a:r>
            <a:r>
              <a:rPr lang="tr-TR" sz="3200" dirty="0">
                <a:latin typeface="Arial" charset="0"/>
              </a:rPr>
              <a:t> gibi yapılar, eylemlerini temellendirirken </a:t>
            </a:r>
            <a:r>
              <a:rPr lang="tr-TR" sz="3200" dirty="0" err="1">
                <a:latin typeface="Arial" charset="0"/>
              </a:rPr>
              <a:t>Kur’an</a:t>
            </a:r>
            <a:r>
              <a:rPr lang="tr-TR" sz="3200" dirty="0">
                <a:latin typeface="Arial" charset="0"/>
              </a:rPr>
              <a:t> ve Sünneti amaçları doğrultusunda çarpıtan birer terör örgütleridir. Bu örgütler yıllarca bu coğrafyanın geleneksel dinî anlayışlarına zarar vermekle kalmamış bu bölgeden sürekli örgütlerine insan devşirme gayretinde bulunmuşlardır. Bu radikal yapılar karşısında ise hoşgörü, sevgi, barış ve diyalog gibi kavramlar vasıtasıyla FETÖ, </a:t>
            </a:r>
            <a:r>
              <a:rPr lang="tr-TR" sz="3200" b="1" dirty="0">
                <a:latin typeface="Arial" charset="0"/>
              </a:rPr>
              <a:t>“ılımlı İslam” </a:t>
            </a:r>
            <a:r>
              <a:rPr lang="tr-TR" sz="3200" dirty="0">
                <a:latin typeface="Arial" charset="0"/>
              </a:rPr>
              <a:t>takdimi ile kendilerine zemin oluşturmuştur. </a:t>
            </a:r>
          </a:p>
          <a:p>
            <a:pPr marL="342900" indent="-342900">
              <a:defRPr/>
            </a:pP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endParaRPr lang="tr-TR" altLang="tr-TR" smtClean="0"/>
          </a:p>
        </p:txBody>
      </p:sp>
      <p:sp>
        <p:nvSpPr>
          <p:cNvPr id="15363" name="Rectangle 3"/>
          <p:cNvSpPr>
            <a:spLocks noGrp="1" noChangeArrowheads="1"/>
          </p:cNvSpPr>
          <p:nvPr>
            <p:ph type="subTitle" idx="1"/>
          </p:nvPr>
        </p:nvSpPr>
        <p:spPr/>
        <p:txBody>
          <a:bodyPr/>
          <a:lstStyle/>
          <a:p>
            <a:pPr eaLnBrk="1" hangingPunct="1"/>
            <a:endParaRPr lang="tr-TR" altLang="tr-TR" smtClean="0"/>
          </a:p>
        </p:txBody>
      </p:sp>
      <p:pic>
        <p:nvPicPr>
          <p:cNvPr id="15364"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23850" y="404813"/>
            <a:ext cx="8569325" cy="6494462"/>
          </a:xfrm>
          <a:prstGeom prst="rect">
            <a:avLst/>
          </a:prstGeom>
          <a:noFill/>
          <a:ln w="9525">
            <a:noFill/>
            <a:miter lim="800000"/>
            <a:headEnd/>
            <a:tailEnd/>
          </a:ln>
          <a:effectLst/>
        </p:spPr>
        <p:txBody>
          <a:bodyPr>
            <a:spAutoFit/>
          </a:bodyPr>
          <a:lstStyle/>
          <a:p>
            <a:pPr>
              <a:defRPr/>
            </a:pPr>
            <a:endParaRPr lang="tr-TR" sz="3200" dirty="0">
              <a:latin typeface="Arial" charset="0"/>
            </a:endParaRPr>
          </a:p>
          <a:p>
            <a:pPr algn="just">
              <a:defRPr/>
            </a:pPr>
            <a:r>
              <a:rPr lang="tr-TR" sz="3200" dirty="0">
                <a:latin typeface="Arial" charset="0"/>
              </a:rPr>
              <a:t>Bu örgütler her ne kadar söylem ve eylemlerinde birbirinin zıttı gibi gözükseler de gerçekte birbirlerini besleyen, nihai hedefleri </a:t>
            </a:r>
          </a:p>
          <a:p>
            <a:pPr algn="just">
              <a:defRPr/>
            </a:pPr>
            <a:r>
              <a:rPr lang="tr-TR" sz="3200" dirty="0">
                <a:latin typeface="Arial" charset="0"/>
              </a:rPr>
              <a:t>doğrultusunda farklı yöntemler ile dinî, insanî ve millî duygu ve değerleri araçsallaştıran şer odaklarıdır. Böylece Müslüman toplumların birliğini, beraberliğini bozma, din eksenli ayrışma, çatışma, kargaşa ve kaos çıkartarak ülkeleri işgale hazır hale getirme girişimleri noktasında birleşmektedirler. </a:t>
            </a:r>
          </a:p>
          <a:p>
            <a:pPr marL="342900" indent="-342900">
              <a:defRPr/>
            </a:pP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endParaRPr lang="tr-TR" altLang="tr-TR" smtClean="0"/>
          </a:p>
        </p:txBody>
      </p:sp>
      <p:sp>
        <p:nvSpPr>
          <p:cNvPr id="16387" name="Rectangle 3"/>
          <p:cNvSpPr>
            <a:spLocks noGrp="1" noChangeArrowheads="1"/>
          </p:cNvSpPr>
          <p:nvPr>
            <p:ph type="subTitle" idx="1"/>
          </p:nvPr>
        </p:nvSpPr>
        <p:spPr/>
        <p:txBody>
          <a:bodyPr/>
          <a:lstStyle/>
          <a:p>
            <a:pPr eaLnBrk="1" hangingPunct="1"/>
            <a:endParaRPr lang="tr-TR" altLang="tr-TR" smtClean="0"/>
          </a:p>
        </p:txBody>
      </p:sp>
      <p:pic>
        <p:nvPicPr>
          <p:cNvPr id="16388"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16390" name="Rectangle 6"/>
          <p:cNvSpPr>
            <a:spLocks noChangeArrowheads="1"/>
          </p:cNvSpPr>
          <p:nvPr/>
        </p:nvSpPr>
        <p:spPr bwMode="auto">
          <a:xfrm>
            <a:off x="323850" y="404813"/>
            <a:ext cx="856932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endParaRPr lang="tr-TR" altLang="tr-TR" sz="3200" b="1"/>
          </a:p>
          <a:p>
            <a:pPr algn="just" eaLnBrk="1" hangingPunct="1"/>
            <a:r>
              <a:rPr lang="tr-TR" altLang="tr-TR" sz="3200" b="1"/>
              <a:t>5. </a:t>
            </a:r>
            <a:r>
              <a:rPr lang="tr-TR" altLang="tr-TR" sz="3200"/>
              <a:t>Bu yapılar, tevhid, tekbir, cihat, biat, cemaat, imam gibi birçok İslami kavramları bozmanın yanında kendi çıkarları için İslam fıkhının onaylamayacağı birçok fetvalar vermişlerdir. Terör ve terör yoluyla hedefe ulaşmayı meşru göstermek amacıyla intihar saldırılarına cevaz verme ve takiyye amaçlı haramları helal kılma bu istismarın bariz örnekleridir. </a:t>
            </a:r>
            <a:endParaRPr lang="tr-TR" altLang="tr-TR" sz="3200" b="1">
              <a:solidFill>
                <a:srgbClr val="0000CC"/>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pPr eaLnBrk="1" hangingPunct="1"/>
            <a:endParaRPr lang="tr-TR" altLang="tr-TR" smtClean="0"/>
          </a:p>
        </p:txBody>
      </p:sp>
      <p:sp>
        <p:nvSpPr>
          <p:cNvPr id="17411" name="Rectangle 3"/>
          <p:cNvSpPr>
            <a:spLocks noGrp="1" noChangeArrowheads="1"/>
          </p:cNvSpPr>
          <p:nvPr>
            <p:ph type="subTitle" idx="1"/>
          </p:nvPr>
        </p:nvSpPr>
        <p:spPr/>
        <p:txBody>
          <a:bodyPr/>
          <a:lstStyle/>
          <a:p>
            <a:pPr eaLnBrk="1" hangingPunct="1"/>
            <a:endParaRPr lang="tr-TR" altLang="tr-TR" smtClean="0"/>
          </a:p>
        </p:txBody>
      </p:sp>
      <p:pic>
        <p:nvPicPr>
          <p:cNvPr id="17412"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23850" y="404813"/>
            <a:ext cx="8569325" cy="4954587"/>
          </a:xfrm>
          <a:prstGeom prst="rect">
            <a:avLst/>
          </a:prstGeom>
          <a:noFill/>
          <a:ln w="9525">
            <a:noFill/>
            <a:miter lim="800000"/>
            <a:headEnd/>
            <a:tailEnd/>
          </a:ln>
          <a:effectLst/>
        </p:spPr>
        <p:txBody>
          <a:bodyPr>
            <a:spAutoFit/>
          </a:bodyPr>
          <a:lstStyle/>
          <a:p>
            <a:pPr algn="just">
              <a:defRPr/>
            </a:pPr>
            <a:endParaRPr lang="tr-TR" sz="2800" dirty="0">
              <a:latin typeface="Arial" charset="0"/>
            </a:endParaRPr>
          </a:p>
          <a:p>
            <a:pPr algn="just">
              <a:defRPr/>
            </a:pPr>
            <a:r>
              <a:rPr lang="tr-TR" sz="3200" dirty="0">
                <a:latin typeface="Arial" charset="0"/>
              </a:rPr>
              <a:t>Hangi gerekçe ile olursa olsun şiddet, tedhiş ve teröre onay veren, dinin helalini haram, haramını helal kılan hiçbir fetva meşru görülemez. Özellikle Batı medyası ve maksatlı bazı çevrelerce İslam ile terörü </a:t>
            </a:r>
            <a:r>
              <a:rPr lang="tr-TR" sz="3200" dirty="0" err="1">
                <a:latin typeface="Arial" charset="0"/>
              </a:rPr>
              <a:t>yanyana</a:t>
            </a:r>
            <a:r>
              <a:rPr lang="tr-TR" sz="3200" dirty="0">
                <a:latin typeface="Arial" charset="0"/>
              </a:rPr>
              <a:t> getirme çabaları esefle </a:t>
            </a:r>
            <a:r>
              <a:rPr lang="tr-TR" sz="3200" dirty="0" err="1">
                <a:latin typeface="Arial" charset="0"/>
              </a:rPr>
              <a:t>müşahade</a:t>
            </a:r>
            <a:r>
              <a:rPr lang="tr-TR" sz="3200" dirty="0">
                <a:latin typeface="Arial" charset="0"/>
              </a:rPr>
              <a:t> edilmektedir. İslam ve terörün birlikte zikredilmesi hiçbir şekilde kabul edilemez. </a:t>
            </a: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pPr eaLnBrk="1" hangingPunct="1"/>
            <a:endParaRPr lang="tr-TR" altLang="tr-TR" smtClean="0"/>
          </a:p>
        </p:txBody>
      </p:sp>
      <p:sp>
        <p:nvSpPr>
          <p:cNvPr id="18435" name="Rectangle 3"/>
          <p:cNvSpPr>
            <a:spLocks noGrp="1" noChangeArrowheads="1"/>
          </p:cNvSpPr>
          <p:nvPr>
            <p:ph type="subTitle" idx="1"/>
          </p:nvPr>
        </p:nvSpPr>
        <p:spPr/>
        <p:txBody>
          <a:bodyPr/>
          <a:lstStyle/>
          <a:p>
            <a:pPr eaLnBrk="1" hangingPunct="1"/>
            <a:endParaRPr lang="tr-TR" altLang="tr-TR" smtClean="0"/>
          </a:p>
        </p:txBody>
      </p:sp>
      <p:pic>
        <p:nvPicPr>
          <p:cNvPr id="18436"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57188" y="214313"/>
            <a:ext cx="8569325" cy="6002337"/>
          </a:xfrm>
          <a:prstGeom prst="rect">
            <a:avLst/>
          </a:prstGeom>
          <a:noFill/>
          <a:ln w="9525">
            <a:noFill/>
            <a:miter lim="800000"/>
            <a:headEnd/>
            <a:tailEnd/>
          </a:ln>
          <a:effectLst/>
        </p:spPr>
        <p:txBody>
          <a:bodyPr>
            <a:spAutoFit/>
          </a:bodyPr>
          <a:lstStyle/>
          <a:p>
            <a:pPr algn="just">
              <a:defRPr/>
            </a:pPr>
            <a:endParaRPr lang="tr-TR" sz="3200" b="1" dirty="0">
              <a:latin typeface="Arial" charset="0"/>
            </a:endParaRPr>
          </a:p>
          <a:p>
            <a:pPr algn="just">
              <a:defRPr/>
            </a:pPr>
            <a:r>
              <a:rPr lang="tr-TR" sz="3200" b="1" dirty="0">
                <a:latin typeface="Arial" charset="0"/>
              </a:rPr>
              <a:t>6. </a:t>
            </a:r>
            <a:r>
              <a:rPr lang="tr-TR" sz="3200" dirty="0">
                <a:latin typeface="Arial" charset="0"/>
              </a:rPr>
              <a:t>Yukarıda sözü edilen din istismarının önlenebilmesi için atılması gereken en önemli adım genç kuşaklara sağlıklı ve yeterli bir din eğitimi verilmesidir. Modern zamanlarda ve ideolojiler çağında yaşanan dini toplumsal savrulmalar karşısında tarihten tevarüs edilen eğitim-öğretim yöntemleri ile yetinilmeyip zamanın ruhunu yakalayabilecek tarzda eğitim yöntemlerinin güncellenmesinin gereği açıktır</a:t>
            </a:r>
            <a:r>
              <a:rPr lang="tr-TR" sz="3200" b="1" dirty="0">
                <a:latin typeface="Arial" charset="0"/>
              </a:rPr>
              <a:t>. </a:t>
            </a:r>
            <a:endParaRPr lang="tr-TR" sz="3200" dirty="0">
              <a:latin typeface="Arial" charset="0"/>
            </a:endParaRPr>
          </a:p>
          <a:p>
            <a:pPr marL="342900" indent="-342900">
              <a:defRPr/>
            </a:pP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p:txBody>
          <a:bodyPr/>
          <a:lstStyle/>
          <a:p>
            <a:pPr eaLnBrk="1" hangingPunct="1"/>
            <a:endParaRPr lang="tr-TR" altLang="tr-TR" smtClean="0"/>
          </a:p>
        </p:txBody>
      </p:sp>
      <p:sp>
        <p:nvSpPr>
          <p:cNvPr id="19459" name="Rectangle 3"/>
          <p:cNvSpPr>
            <a:spLocks noGrp="1" noChangeArrowheads="1"/>
          </p:cNvSpPr>
          <p:nvPr>
            <p:ph type="subTitle" idx="1"/>
          </p:nvPr>
        </p:nvSpPr>
        <p:spPr/>
        <p:txBody>
          <a:bodyPr/>
          <a:lstStyle/>
          <a:p>
            <a:pPr eaLnBrk="1" hangingPunct="1"/>
            <a:endParaRPr lang="tr-TR" altLang="tr-TR" smtClean="0"/>
          </a:p>
        </p:txBody>
      </p:sp>
      <p:pic>
        <p:nvPicPr>
          <p:cNvPr id="19460"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57188" y="214313"/>
            <a:ext cx="8569325" cy="6494462"/>
          </a:xfrm>
          <a:prstGeom prst="rect">
            <a:avLst/>
          </a:prstGeom>
          <a:noFill/>
          <a:ln w="9525">
            <a:noFill/>
            <a:miter lim="800000"/>
            <a:headEnd/>
            <a:tailEnd/>
          </a:ln>
          <a:effectLst/>
        </p:spPr>
        <p:txBody>
          <a:bodyPr>
            <a:spAutoFit/>
          </a:bodyPr>
          <a:lstStyle/>
          <a:p>
            <a:pPr algn="just">
              <a:defRPr/>
            </a:pPr>
            <a:endParaRPr lang="tr-TR" sz="3200" dirty="0">
              <a:latin typeface="Arial" charset="0"/>
            </a:endParaRPr>
          </a:p>
          <a:p>
            <a:pPr algn="just">
              <a:defRPr/>
            </a:pPr>
            <a:r>
              <a:rPr lang="tr-TR" sz="3200" dirty="0">
                <a:latin typeface="Arial" charset="0"/>
              </a:rPr>
              <a:t>Bu tür yapılarla etkili bir mücadele için dini müesseseler güçlendirilmeli, din eğitimi alanında sahih İslam anlayışını oluşturacak müfredatlar hazırlanmalıdır. Bu kapsamda Avrasya coğrafyasının köklü dini, tarihi ve kültürel mirasını disiplinler arası bir yaklaşımla ele alacak “Avrasya İslam Araştırmaları Merkezi” düşüncesinin hayata geçirilmesi konusunda gerekli girişimler ivedilikle başlatılmalıdır. </a:t>
            </a:r>
          </a:p>
          <a:p>
            <a:pPr marL="342900" indent="-342900">
              <a:defRPr/>
            </a:pP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endParaRPr lang="tr-TR" altLang="tr-TR" smtClean="0"/>
          </a:p>
        </p:txBody>
      </p:sp>
      <p:sp>
        <p:nvSpPr>
          <p:cNvPr id="20483" name="Rectangle 3"/>
          <p:cNvSpPr>
            <a:spLocks noGrp="1" noChangeArrowheads="1"/>
          </p:cNvSpPr>
          <p:nvPr>
            <p:ph type="subTitle" idx="1"/>
          </p:nvPr>
        </p:nvSpPr>
        <p:spPr/>
        <p:txBody>
          <a:bodyPr/>
          <a:lstStyle/>
          <a:p>
            <a:pPr eaLnBrk="1" hangingPunct="1"/>
            <a:endParaRPr lang="tr-TR" altLang="tr-TR" smtClean="0"/>
          </a:p>
        </p:txBody>
      </p:sp>
      <p:pic>
        <p:nvPicPr>
          <p:cNvPr id="20484"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23850" y="404813"/>
            <a:ext cx="8569325" cy="6002337"/>
          </a:xfrm>
          <a:prstGeom prst="rect">
            <a:avLst/>
          </a:prstGeom>
          <a:noFill/>
          <a:ln w="9525">
            <a:noFill/>
            <a:miter lim="800000"/>
            <a:headEnd/>
            <a:tailEnd/>
          </a:ln>
          <a:effectLst/>
        </p:spPr>
        <p:txBody>
          <a:bodyPr>
            <a:spAutoFit/>
          </a:bodyPr>
          <a:lstStyle/>
          <a:p>
            <a:pPr>
              <a:defRPr/>
            </a:pPr>
            <a:endParaRPr lang="tr-TR" sz="3200" dirty="0">
              <a:latin typeface="Arial" charset="0"/>
            </a:endParaRPr>
          </a:p>
          <a:p>
            <a:pPr algn="just">
              <a:defRPr/>
            </a:pPr>
            <a:r>
              <a:rPr lang="tr-TR" sz="3200" b="1" dirty="0">
                <a:latin typeface="Arial" charset="0"/>
              </a:rPr>
              <a:t>7. </a:t>
            </a:r>
            <a:r>
              <a:rPr lang="tr-TR" sz="3200" dirty="0">
                <a:latin typeface="Arial" charset="0"/>
              </a:rPr>
              <a:t>Tarih boyunca İslam toplumlarında ortaya çıkan ve </a:t>
            </a:r>
            <a:r>
              <a:rPr lang="tr-TR" sz="3200" dirty="0" err="1">
                <a:latin typeface="Arial" charset="0"/>
              </a:rPr>
              <a:t>müslümanların</a:t>
            </a:r>
            <a:r>
              <a:rPr lang="tr-TR" sz="3200" dirty="0">
                <a:latin typeface="Arial" charset="0"/>
              </a:rPr>
              <a:t> ortak </a:t>
            </a:r>
            <a:r>
              <a:rPr lang="tr-TR" sz="3200" dirty="0" err="1">
                <a:latin typeface="Arial" charset="0"/>
              </a:rPr>
              <a:t>kabûlüne</a:t>
            </a:r>
            <a:r>
              <a:rPr lang="tr-TR" sz="3200" dirty="0">
                <a:latin typeface="Arial" charset="0"/>
              </a:rPr>
              <a:t> Mazhar olan </a:t>
            </a:r>
            <a:r>
              <a:rPr lang="tr-TR" sz="3200" dirty="0" err="1">
                <a:latin typeface="Arial" charset="0"/>
              </a:rPr>
              <a:t>fıkhi</a:t>
            </a:r>
            <a:r>
              <a:rPr lang="tr-TR" sz="3200" dirty="0">
                <a:latin typeface="Arial" charset="0"/>
              </a:rPr>
              <a:t> ve </a:t>
            </a:r>
            <a:r>
              <a:rPr lang="tr-TR" sz="3200" dirty="0" err="1">
                <a:latin typeface="Arial" charset="0"/>
              </a:rPr>
              <a:t>kelamî</a:t>
            </a:r>
            <a:r>
              <a:rPr lang="tr-TR" sz="3200" dirty="0">
                <a:latin typeface="Arial" charset="0"/>
              </a:rPr>
              <a:t> ekoller İslam kültüründe var olan çeşitliliği ve ilmi zenginliği ifade ederler. Dolayısıyla her türlü dini, mezhebi ve etnik çatışmaya yol açan dini yorum ve izahlardan kaçınılmalı, bu tür aidiyetleri dinî aidiyetin üstünde gören anlayışlar reddedilmelidir. </a:t>
            </a:r>
          </a:p>
          <a:p>
            <a:pPr marL="342900" indent="-342900">
              <a:defRPr/>
            </a:pP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endParaRPr lang="tr-TR" altLang="tr-TR" smtClean="0"/>
          </a:p>
        </p:txBody>
      </p:sp>
      <p:sp>
        <p:nvSpPr>
          <p:cNvPr id="3075" name="Rectangle 3"/>
          <p:cNvSpPr>
            <a:spLocks noGrp="1" noChangeArrowheads="1"/>
          </p:cNvSpPr>
          <p:nvPr>
            <p:ph type="subTitle" idx="1"/>
          </p:nvPr>
        </p:nvSpPr>
        <p:spPr/>
        <p:txBody>
          <a:bodyPr/>
          <a:lstStyle/>
          <a:p>
            <a:pPr eaLnBrk="1" hangingPunct="1"/>
            <a:endParaRPr lang="tr-TR" altLang="tr-TR" smtClean="0"/>
          </a:p>
        </p:txBody>
      </p:sp>
      <p:pic>
        <p:nvPicPr>
          <p:cNvPr id="3076"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6"/>
          <p:cNvSpPr>
            <a:spLocks noChangeArrowheads="1"/>
          </p:cNvSpPr>
          <p:nvPr/>
        </p:nvSpPr>
        <p:spPr bwMode="auto">
          <a:xfrm>
            <a:off x="0" y="188913"/>
            <a:ext cx="9144000"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endParaRPr lang="tr-TR" altLang="tr-TR" sz="3200" b="1"/>
          </a:p>
          <a:p>
            <a:pPr algn="l" eaLnBrk="1" hangingPunct="1"/>
            <a:endParaRPr lang="tr-TR" altLang="tr-TR" sz="3200" b="1"/>
          </a:p>
          <a:p>
            <a:pPr algn="l" eaLnBrk="1" hangingPunct="1"/>
            <a:r>
              <a:rPr lang="tr-TR" altLang="tr-TR" b="1"/>
              <a:t>      </a:t>
            </a:r>
          </a:p>
        </p:txBody>
      </p:sp>
      <p:sp>
        <p:nvSpPr>
          <p:cNvPr id="3078" name="Rectangle 8"/>
          <p:cNvSpPr>
            <a:spLocks noChangeArrowheads="1"/>
          </p:cNvSpPr>
          <p:nvPr/>
        </p:nvSpPr>
        <p:spPr bwMode="auto">
          <a:xfrm>
            <a:off x="323850" y="357188"/>
            <a:ext cx="8320088"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endParaRPr lang="tr-TR" altLang="tr-TR" sz="3600" dirty="0"/>
          </a:p>
          <a:p>
            <a:pPr algn="just" eaLnBrk="1" hangingPunct="1"/>
            <a:r>
              <a:rPr lang="tr-TR" altLang="tr-TR" sz="3600" dirty="0"/>
              <a:t> 9. </a:t>
            </a:r>
            <a:r>
              <a:rPr lang="tr-TR" altLang="tr-TR" sz="3600"/>
              <a:t>Avrasya İslam Şurası, 11-14 Ekim 2016 tarihleri arasında Diyanet İşleri Başkanlığı’nın ev sahipliğinde </a:t>
            </a:r>
            <a:r>
              <a:rPr lang="tr-TR" altLang="tr-TR" sz="3600" b="1"/>
              <a:t>“Avrasya'da İslam, Din İstismarına Karşı Birlik, Dayanışma ve Gelecek Perspektifi" </a:t>
            </a:r>
            <a:r>
              <a:rPr lang="tr-TR" altLang="tr-TR" sz="3600"/>
              <a:t>ana başlığıyla, 33 ülke ve topluluktan 120 temsilcinin katılımıyla İstanbul’da gerçekleştirilmiştir. </a:t>
            </a:r>
            <a:endParaRPr lang="tr-TR" altLang="tr-TR" sz="3600">
              <a:solidFill>
                <a:srgbClr val="0000CC"/>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endParaRPr lang="tr-TR" altLang="tr-TR" smtClean="0"/>
          </a:p>
        </p:txBody>
      </p:sp>
      <p:sp>
        <p:nvSpPr>
          <p:cNvPr id="21507" name="Rectangle 3"/>
          <p:cNvSpPr>
            <a:spLocks noGrp="1" noChangeArrowheads="1"/>
          </p:cNvSpPr>
          <p:nvPr>
            <p:ph type="subTitle" idx="1"/>
          </p:nvPr>
        </p:nvSpPr>
        <p:spPr/>
        <p:txBody>
          <a:bodyPr/>
          <a:lstStyle/>
          <a:p>
            <a:pPr eaLnBrk="1" hangingPunct="1"/>
            <a:endParaRPr lang="tr-TR" altLang="tr-TR" smtClean="0"/>
          </a:p>
        </p:txBody>
      </p:sp>
      <p:pic>
        <p:nvPicPr>
          <p:cNvPr id="21508"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23850" y="404813"/>
            <a:ext cx="8569325" cy="6002337"/>
          </a:xfrm>
          <a:prstGeom prst="rect">
            <a:avLst/>
          </a:prstGeom>
          <a:noFill/>
          <a:ln w="9525">
            <a:noFill/>
            <a:miter lim="800000"/>
            <a:headEnd/>
            <a:tailEnd/>
          </a:ln>
          <a:effectLst/>
        </p:spPr>
        <p:txBody>
          <a:bodyPr>
            <a:spAutoFit/>
          </a:bodyPr>
          <a:lstStyle/>
          <a:p>
            <a:pPr algn="just">
              <a:defRPr/>
            </a:pPr>
            <a:r>
              <a:rPr lang="tr-TR" sz="3200" b="1" dirty="0">
                <a:latin typeface="Arial" charset="0"/>
              </a:rPr>
              <a:t>8. </a:t>
            </a:r>
            <a:r>
              <a:rPr lang="tr-TR" sz="3200" dirty="0">
                <a:latin typeface="Arial" charset="0"/>
              </a:rPr>
              <a:t>İslam’ın erken dönemlerinden itibaren Avrasya coğrafyası </a:t>
            </a:r>
            <a:r>
              <a:rPr lang="tr-TR" sz="3200" dirty="0" err="1">
                <a:latin typeface="Arial" charset="0"/>
              </a:rPr>
              <a:t>Maveraünnehir’den</a:t>
            </a:r>
            <a:r>
              <a:rPr lang="tr-TR" sz="3200" dirty="0">
                <a:latin typeface="Arial" charset="0"/>
              </a:rPr>
              <a:t> Balkanlar’a kadar ilim ve hikmetle yoğrulan oldukça zengin İslam’ın ana yolunu oluşturan yerleşik geleneğe sahip bir medeniyet coğrafyasıdır. Bu coğrafyanın tarihsel, sosyal ve dini dokusu ile uyuşmayan </a:t>
            </a:r>
            <a:r>
              <a:rPr lang="tr-TR" sz="3200" dirty="0" err="1">
                <a:latin typeface="Arial" charset="0"/>
              </a:rPr>
              <a:t>mezhebî</a:t>
            </a:r>
            <a:r>
              <a:rPr lang="tr-TR" sz="3200" dirty="0">
                <a:latin typeface="Arial" charset="0"/>
              </a:rPr>
              <a:t> veya her türlü ideolojik yayılmacılığa karşı ortak bir bilinç oluşturulması için etkin çalışmalar yapılmalıdır. </a:t>
            </a:r>
          </a:p>
          <a:p>
            <a:pPr marL="342900" indent="-342900">
              <a:defRPr/>
            </a:pP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pPr eaLnBrk="1" hangingPunct="1"/>
            <a:endParaRPr lang="tr-TR" altLang="tr-TR" smtClean="0"/>
          </a:p>
        </p:txBody>
      </p:sp>
      <p:sp>
        <p:nvSpPr>
          <p:cNvPr id="22531" name="Rectangle 3"/>
          <p:cNvSpPr>
            <a:spLocks noGrp="1" noChangeArrowheads="1"/>
          </p:cNvSpPr>
          <p:nvPr>
            <p:ph type="subTitle" idx="1"/>
          </p:nvPr>
        </p:nvSpPr>
        <p:spPr/>
        <p:txBody>
          <a:bodyPr/>
          <a:lstStyle/>
          <a:p>
            <a:pPr eaLnBrk="1" hangingPunct="1"/>
            <a:endParaRPr lang="tr-TR" altLang="tr-TR" smtClean="0"/>
          </a:p>
        </p:txBody>
      </p:sp>
      <p:pic>
        <p:nvPicPr>
          <p:cNvPr id="22532"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23850" y="404813"/>
            <a:ext cx="8569325" cy="6986587"/>
          </a:xfrm>
          <a:prstGeom prst="rect">
            <a:avLst/>
          </a:prstGeom>
          <a:noFill/>
          <a:ln w="9525">
            <a:noFill/>
            <a:miter lim="800000"/>
            <a:headEnd/>
            <a:tailEnd/>
          </a:ln>
          <a:effectLst/>
        </p:spPr>
        <p:txBody>
          <a:bodyPr>
            <a:spAutoFit/>
          </a:bodyPr>
          <a:lstStyle/>
          <a:p>
            <a:pPr algn="just">
              <a:defRPr/>
            </a:pPr>
            <a:r>
              <a:rPr lang="tr-TR" sz="3200" dirty="0">
                <a:latin typeface="Arial" charset="0"/>
              </a:rPr>
              <a:t>İslam coğrafyasının birçok bölgesinde mezhebe dayalı ayrışmaların süregeldiği günümüzde Avrasya İslam Şurası’nın önemi ve beraber iş yapma potansiyeli bir imkân olarak değerlendirilmelidir. Çünkü Avrasya İslam Şurası ülkeleri göz önünde bulundurulduğunda bu ülkelerdeki Müslüman toplulukların dini, kültürel yakınlık ve uyumunun korunarak ve güçlendirilerek devam ettirilmesi İslam dünyasındaki medeniyet içi ayrıştırmalara karşı güçlü bir teminattır. </a:t>
            </a:r>
          </a:p>
          <a:p>
            <a:pPr marL="342900" indent="-342900">
              <a:defRPr/>
            </a:pP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pPr eaLnBrk="1" hangingPunct="1"/>
            <a:endParaRPr lang="tr-TR" altLang="tr-TR" smtClean="0"/>
          </a:p>
        </p:txBody>
      </p:sp>
      <p:sp>
        <p:nvSpPr>
          <p:cNvPr id="23555" name="Rectangle 3"/>
          <p:cNvSpPr>
            <a:spLocks noGrp="1" noChangeArrowheads="1"/>
          </p:cNvSpPr>
          <p:nvPr>
            <p:ph type="subTitle" idx="1"/>
          </p:nvPr>
        </p:nvSpPr>
        <p:spPr/>
        <p:txBody>
          <a:bodyPr/>
          <a:lstStyle/>
          <a:p>
            <a:pPr eaLnBrk="1" hangingPunct="1"/>
            <a:endParaRPr lang="tr-TR" altLang="tr-TR" smtClean="0"/>
          </a:p>
        </p:txBody>
      </p:sp>
      <p:pic>
        <p:nvPicPr>
          <p:cNvPr id="23556"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23850" y="404813"/>
            <a:ext cx="8569325" cy="6986587"/>
          </a:xfrm>
          <a:prstGeom prst="rect">
            <a:avLst/>
          </a:prstGeom>
          <a:noFill/>
          <a:ln w="9525">
            <a:noFill/>
            <a:miter lim="800000"/>
            <a:headEnd/>
            <a:tailEnd/>
          </a:ln>
          <a:effectLst/>
        </p:spPr>
        <p:txBody>
          <a:bodyPr>
            <a:spAutoFit/>
          </a:bodyPr>
          <a:lstStyle/>
          <a:p>
            <a:pPr>
              <a:defRPr/>
            </a:pPr>
            <a:endParaRPr lang="tr-TR" sz="3200" dirty="0">
              <a:latin typeface="Arial" charset="0"/>
            </a:endParaRPr>
          </a:p>
          <a:p>
            <a:pPr algn="just">
              <a:defRPr/>
            </a:pPr>
            <a:r>
              <a:rPr lang="tr-TR" sz="3200" b="1" dirty="0">
                <a:latin typeface="Arial" charset="0"/>
              </a:rPr>
              <a:t>9. </a:t>
            </a:r>
            <a:r>
              <a:rPr lang="tr-TR" sz="3200" dirty="0">
                <a:latin typeface="Arial" charset="0"/>
              </a:rPr>
              <a:t>11 Eylül’den sonra ortaya çıkan </a:t>
            </a:r>
            <a:r>
              <a:rPr lang="tr-TR" sz="3200" dirty="0" err="1">
                <a:latin typeface="Arial" charset="0"/>
              </a:rPr>
              <a:t>İslamafobik</a:t>
            </a:r>
            <a:r>
              <a:rPr lang="tr-TR" sz="3200" dirty="0">
                <a:latin typeface="Arial" charset="0"/>
              </a:rPr>
              <a:t> faaliyetler Suriye’de yaşanan insanlık dramının hesabını Avrupa’da yaşayan Müslüman çocuklardan soracak kadar müfrit bir İslam düşmanlığına, kin, nefret ve ötekileştirmeye dönüşmüştür. Giderek dünyada Müslümanların yaşam alanlarını daraltarak varlıklarını tehdit eden yanlış İslam algılarını bertaraf edecek evrensel bir dile sahip hikmetli çalışmalar yapılması bir zorunluluktur. </a:t>
            </a:r>
          </a:p>
          <a:p>
            <a:pPr marL="342900" indent="-342900">
              <a:defRPr/>
            </a:pP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pPr eaLnBrk="1" hangingPunct="1"/>
            <a:endParaRPr lang="tr-TR" altLang="tr-TR" smtClean="0"/>
          </a:p>
        </p:txBody>
      </p:sp>
      <p:sp>
        <p:nvSpPr>
          <p:cNvPr id="24579" name="Rectangle 3"/>
          <p:cNvSpPr>
            <a:spLocks noGrp="1" noChangeArrowheads="1"/>
          </p:cNvSpPr>
          <p:nvPr>
            <p:ph type="subTitle" idx="1"/>
          </p:nvPr>
        </p:nvSpPr>
        <p:spPr/>
        <p:txBody>
          <a:bodyPr/>
          <a:lstStyle/>
          <a:p>
            <a:pPr eaLnBrk="1" hangingPunct="1"/>
            <a:endParaRPr lang="tr-TR" altLang="tr-TR" smtClean="0"/>
          </a:p>
        </p:txBody>
      </p:sp>
      <p:pic>
        <p:nvPicPr>
          <p:cNvPr id="24580"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23850" y="404813"/>
            <a:ext cx="8569325" cy="6002337"/>
          </a:xfrm>
          <a:prstGeom prst="rect">
            <a:avLst/>
          </a:prstGeom>
          <a:noFill/>
          <a:ln w="9525">
            <a:noFill/>
            <a:miter lim="800000"/>
            <a:headEnd/>
            <a:tailEnd/>
          </a:ln>
          <a:effectLst/>
        </p:spPr>
        <p:txBody>
          <a:bodyPr>
            <a:spAutoFit/>
          </a:bodyPr>
          <a:lstStyle/>
          <a:p>
            <a:pPr>
              <a:defRPr/>
            </a:pPr>
            <a:endParaRPr lang="tr-TR" sz="3200" dirty="0">
              <a:latin typeface="Arial" charset="0"/>
            </a:endParaRPr>
          </a:p>
          <a:p>
            <a:pPr algn="just">
              <a:defRPr/>
            </a:pPr>
            <a:r>
              <a:rPr lang="tr-TR" sz="3200" b="1" dirty="0">
                <a:latin typeface="Arial" charset="0"/>
              </a:rPr>
              <a:t>10. </a:t>
            </a:r>
            <a:r>
              <a:rPr lang="tr-TR" sz="3200" dirty="0">
                <a:latin typeface="Arial" charset="0"/>
              </a:rPr>
              <a:t>Günümüzde iletişim teknolojileri kullanılarak ideolojik cazibe merkezleri oluşturulmakta, özellikle gençlerin teknolojiye olan ilgisi ve yatkınlığı din istismarı için bir vasıta olarak değerlendirilmektedir. Sapkın dini grupların, terör odaklı hareketlerin internet ve sosyal medya ağlarını aktif bir biçimde kullanması Müslüman gençlere ulaşmalarını kolaylaştırmaktadır. </a:t>
            </a:r>
          </a:p>
          <a:p>
            <a:pPr marL="342900" indent="-342900">
              <a:defRPr/>
            </a:pP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p:txBody>
          <a:bodyPr/>
          <a:lstStyle/>
          <a:p>
            <a:pPr eaLnBrk="1" hangingPunct="1"/>
            <a:endParaRPr lang="tr-TR" altLang="tr-TR" smtClean="0"/>
          </a:p>
        </p:txBody>
      </p:sp>
      <p:sp>
        <p:nvSpPr>
          <p:cNvPr id="25603" name="Rectangle 3"/>
          <p:cNvSpPr>
            <a:spLocks noGrp="1" noChangeArrowheads="1"/>
          </p:cNvSpPr>
          <p:nvPr>
            <p:ph type="subTitle" idx="1"/>
          </p:nvPr>
        </p:nvSpPr>
        <p:spPr/>
        <p:txBody>
          <a:bodyPr/>
          <a:lstStyle/>
          <a:p>
            <a:pPr eaLnBrk="1" hangingPunct="1"/>
            <a:endParaRPr lang="tr-TR" altLang="tr-TR" smtClean="0"/>
          </a:p>
        </p:txBody>
      </p:sp>
      <p:pic>
        <p:nvPicPr>
          <p:cNvPr id="25604"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23850" y="404813"/>
            <a:ext cx="8569325" cy="7478712"/>
          </a:xfrm>
          <a:prstGeom prst="rect">
            <a:avLst/>
          </a:prstGeom>
          <a:noFill/>
          <a:ln w="9525">
            <a:noFill/>
            <a:miter lim="800000"/>
            <a:headEnd/>
            <a:tailEnd/>
          </a:ln>
          <a:effectLst/>
        </p:spPr>
        <p:txBody>
          <a:bodyPr>
            <a:spAutoFit/>
          </a:bodyPr>
          <a:lstStyle/>
          <a:p>
            <a:pPr algn="just">
              <a:defRPr/>
            </a:pPr>
            <a:r>
              <a:rPr lang="tr-TR" sz="3200" dirty="0">
                <a:latin typeface="Arial" charset="0"/>
              </a:rPr>
              <a:t>Dolayısıyla gençlerimizin sanal âlemdeki kirli propagandalardan korunması sağlanmalı, klasik din hizmetlerini ve vasıtalarını gözden geçirerek yenilemek suretiyle genç nesillere sahih dini bilgiyi teknolojik vasıtalarla ulaştırmanın yolları aranmalıdır. Dini yayıncılık ve medya alanında orta ve uzun vadeli projeksiyonlar geliştirilmelidir. Bu kapsamda dini kurumlar tahkim edilmeli, sağlıklı din anlayışları geliştirilmelidir. Medya alanında Diyanet İşleri Başkanlığının öncülüğünde Şura üyeleri arasında ortak bir yayın platformu oluşturulmalıdır. </a:t>
            </a:r>
          </a:p>
          <a:p>
            <a:pPr marL="342900" indent="-342900">
              <a:defRPr/>
            </a:pP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pPr eaLnBrk="1" hangingPunct="1"/>
            <a:endParaRPr lang="tr-TR" altLang="tr-TR" smtClean="0"/>
          </a:p>
        </p:txBody>
      </p:sp>
      <p:sp>
        <p:nvSpPr>
          <p:cNvPr id="26627" name="Rectangle 3"/>
          <p:cNvSpPr>
            <a:spLocks noGrp="1" noChangeArrowheads="1"/>
          </p:cNvSpPr>
          <p:nvPr>
            <p:ph type="subTitle" idx="1"/>
          </p:nvPr>
        </p:nvSpPr>
        <p:spPr/>
        <p:txBody>
          <a:bodyPr/>
          <a:lstStyle/>
          <a:p>
            <a:pPr eaLnBrk="1" hangingPunct="1"/>
            <a:endParaRPr lang="tr-TR" altLang="tr-TR" smtClean="0"/>
          </a:p>
        </p:txBody>
      </p:sp>
      <p:pic>
        <p:nvPicPr>
          <p:cNvPr id="26628"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23850" y="404813"/>
            <a:ext cx="8569325" cy="5508625"/>
          </a:xfrm>
          <a:prstGeom prst="rect">
            <a:avLst/>
          </a:prstGeom>
          <a:noFill/>
          <a:ln w="9525">
            <a:noFill/>
            <a:miter lim="800000"/>
            <a:headEnd/>
            <a:tailEnd/>
          </a:ln>
          <a:effectLst/>
        </p:spPr>
        <p:txBody>
          <a:bodyPr>
            <a:spAutoFit/>
          </a:bodyPr>
          <a:lstStyle/>
          <a:p>
            <a:pPr algn="just">
              <a:defRPr/>
            </a:pPr>
            <a:endParaRPr lang="tr-TR" sz="3200" dirty="0">
              <a:latin typeface="Arial" charset="0"/>
            </a:endParaRPr>
          </a:p>
          <a:p>
            <a:pPr algn="just">
              <a:defRPr/>
            </a:pPr>
            <a:r>
              <a:rPr lang="tr-TR" sz="3200" b="1" dirty="0">
                <a:latin typeface="Arial" charset="0"/>
              </a:rPr>
              <a:t>11. </a:t>
            </a:r>
            <a:r>
              <a:rPr lang="tr-TR" sz="3200" dirty="0">
                <a:latin typeface="Arial" charset="0"/>
              </a:rPr>
              <a:t>İslam dünyasında son yıllardaki gelişmeler Avrasya İslam Şurası’nın önemini daha da artırmıştır. Bu Şura’nın etkinliğinin güçlendirilebilmesi ve işlevinin yaygınlaştırılabilmesi için önceki Şura kararlarında da vurgulandığı gibi Avrasya İslam Şura’sının kurumsal statüsünün daha da güçlendirilmesi gerekmektedir. </a:t>
            </a:r>
          </a:p>
          <a:p>
            <a:pPr marL="342900" indent="-342900">
              <a:defRPr/>
            </a:pP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lstStyle/>
          <a:p>
            <a:pPr eaLnBrk="1" hangingPunct="1"/>
            <a:endParaRPr lang="tr-TR" altLang="tr-TR" smtClean="0"/>
          </a:p>
        </p:txBody>
      </p:sp>
      <p:sp>
        <p:nvSpPr>
          <p:cNvPr id="27651" name="Rectangle 3"/>
          <p:cNvSpPr>
            <a:spLocks noGrp="1" noChangeArrowheads="1"/>
          </p:cNvSpPr>
          <p:nvPr>
            <p:ph type="subTitle" idx="1"/>
          </p:nvPr>
        </p:nvSpPr>
        <p:spPr/>
        <p:txBody>
          <a:bodyPr/>
          <a:lstStyle/>
          <a:p>
            <a:pPr eaLnBrk="1" hangingPunct="1"/>
            <a:endParaRPr lang="tr-TR" altLang="tr-TR" smtClean="0"/>
          </a:p>
        </p:txBody>
      </p:sp>
      <p:pic>
        <p:nvPicPr>
          <p:cNvPr id="27652"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7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4582" name="Rectangle 6"/>
          <p:cNvSpPr>
            <a:spLocks noChangeArrowheads="1"/>
          </p:cNvSpPr>
          <p:nvPr/>
        </p:nvSpPr>
        <p:spPr bwMode="auto">
          <a:xfrm>
            <a:off x="323850" y="404813"/>
            <a:ext cx="8569325" cy="6494462"/>
          </a:xfrm>
          <a:prstGeom prst="rect">
            <a:avLst/>
          </a:prstGeom>
          <a:noFill/>
          <a:ln w="9525">
            <a:noFill/>
            <a:miter lim="800000"/>
            <a:headEnd/>
            <a:tailEnd/>
          </a:ln>
          <a:effectLst/>
        </p:spPr>
        <p:txBody>
          <a:bodyPr>
            <a:spAutoFit/>
          </a:bodyPr>
          <a:lstStyle/>
          <a:p>
            <a:pPr algn="just">
              <a:defRPr/>
            </a:pPr>
            <a:r>
              <a:rPr lang="tr-TR" sz="3200" dirty="0">
                <a:latin typeface="Arial" charset="0"/>
              </a:rPr>
              <a:t>Bu çerçevede Avrasya İslam Şurasının iş ve işlemlerini sürdürebilmek için İstanbul’da oluşturulan Avrasya İslam Şurası Sekretaryasının çalışmalarının bir program dâhilinde yürütülmesi, ayrıca Şura bünyesinde icra komisyonuna ek olarak, Fetva Komisyonu, Din Hizmetleri Komisyonu, Din Eğitimi Komisyonu, Hayri ve İnsani Yardımlar Komisyonu ve Medya ve Dini Yayınlar Komisyonunun kurulması kararlaştırılmıştır. </a:t>
            </a:r>
          </a:p>
          <a:p>
            <a:pPr algn="just">
              <a:defRPr/>
            </a:pPr>
            <a:endParaRPr lang="tr-TR" sz="3200" dirty="0">
              <a:latin typeface="Arial" charset="0"/>
            </a:endParaRPr>
          </a:p>
          <a:p>
            <a:pPr algn="just">
              <a:defRPr/>
            </a:pPr>
            <a:r>
              <a:rPr lang="tr-TR" sz="3200" dirty="0">
                <a:latin typeface="Arial" charset="0"/>
              </a:rPr>
              <a:t>Kamuoyuna saygıyla duyurulur. </a:t>
            </a:r>
            <a:endParaRPr lang="tr-TR" sz="3200" b="1" dirty="0">
              <a:solidFill>
                <a:srgbClr val="0000CC"/>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endParaRPr lang="tr-TR" altLang="tr-TR" smtClean="0"/>
          </a:p>
        </p:txBody>
      </p:sp>
      <p:sp>
        <p:nvSpPr>
          <p:cNvPr id="4099" name="Rectangle 3"/>
          <p:cNvSpPr>
            <a:spLocks noGrp="1" noChangeArrowheads="1"/>
          </p:cNvSpPr>
          <p:nvPr>
            <p:ph type="subTitle" idx="1"/>
          </p:nvPr>
        </p:nvSpPr>
        <p:spPr/>
        <p:txBody>
          <a:bodyPr/>
          <a:lstStyle/>
          <a:p>
            <a:pPr eaLnBrk="1" hangingPunct="1"/>
            <a:endParaRPr lang="tr-TR" altLang="tr-TR" smtClean="0"/>
          </a:p>
        </p:txBody>
      </p:sp>
      <p:pic>
        <p:nvPicPr>
          <p:cNvPr id="4100"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4102" name="Rectangle 6"/>
          <p:cNvSpPr>
            <a:spLocks noChangeArrowheads="1"/>
          </p:cNvSpPr>
          <p:nvPr/>
        </p:nvSpPr>
        <p:spPr bwMode="auto">
          <a:xfrm>
            <a:off x="323850" y="404813"/>
            <a:ext cx="8569325"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tr-TR" altLang="tr-TR" sz="3200"/>
              <a:t>Türkiye Cumhuriyeti Cumhurbaşkanı Sayın Recep Tayyip Erdoğan’ın teşrifleriyle Dolmabahçe Sarayı’nda açılışı yapılan Şura’da, “</a:t>
            </a:r>
            <a:r>
              <a:rPr lang="tr-TR" altLang="tr-TR" sz="3200" b="1"/>
              <a:t>Avrasya’da İslam’ın Geleceği ve Dini İstismar Eden Hareketler</a:t>
            </a:r>
            <a:r>
              <a:rPr lang="tr-TR" altLang="tr-TR" sz="3200"/>
              <a:t>”, “</a:t>
            </a:r>
            <a:r>
              <a:rPr lang="tr-TR" altLang="tr-TR" sz="3200" b="1"/>
              <a:t>Avrasya’da Dini Bilgi Üreten Kurumlar</a:t>
            </a:r>
            <a:r>
              <a:rPr lang="tr-TR" altLang="tr-TR" sz="3200"/>
              <a:t>”, “</a:t>
            </a:r>
            <a:r>
              <a:rPr lang="tr-TR" altLang="tr-TR" sz="3200" b="1"/>
              <a:t>Yeni Medya ve Din İstismarı</a:t>
            </a:r>
            <a:r>
              <a:rPr lang="tr-TR" altLang="tr-TR" sz="3200"/>
              <a:t>”, “</a:t>
            </a:r>
            <a:r>
              <a:rPr lang="tr-TR" altLang="tr-TR" sz="3200" b="1"/>
              <a:t>Küresel Tehdit ve Şiddet Hareketi-DEAŞ</a:t>
            </a:r>
            <a:r>
              <a:rPr lang="tr-TR" altLang="tr-TR" sz="3200"/>
              <a:t>”, “</a:t>
            </a:r>
            <a:r>
              <a:rPr lang="tr-TR" altLang="tr-TR" sz="3200" b="1"/>
              <a:t>Küresel Bir Tehdit Olarak FETÖ Hareketinin Avrasya Yansımaları</a:t>
            </a:r>
            <a:r>
              <a:rPr lang="tr-TR" altLang="tr-TR" sz="3200"/>
              <a:t>” ve “</a:t>
            </a:r>
            <a:r>
              <a:rPr lang="tr-TR" altLang="tr-TR" sz="3200" b="1"/>
              <a:t>Din İstismarını Önlemenin Yolları ve Çözüm Önerileri</a:t>
            </a:r>
            <a:r>
              <a:rPr lang="tr-TR" altLang="tr-TR" sz="3200"/>
              <a:t>” başlıkları, beş oturum halinde ele alınmıştır.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endParaRPr lang="tr-TR" altLang="tr-TR" smtClean="0"/>
          </a:p>
        </p:txBody>
      </p:sp>
      <p:sp>
        <p:nvSpPr>
          <p:cNvPr id="5123" name="Rectangle 3"/>
          <p:cNvSpPr>
            <a:spLocks noGrp="1" noChangeArrowheads="1"/>
          </p:cNvSpPr>
          <p:nvPr>
            <p:ph type="subTitle" idx="1"/>
          </p:nvPr>
        </p:nvSpPr>
        <p:spPr/>
        <p:txBody>
          <a:bodyPr/>
          <a:lstStyle/>
          <a:p>
            <a:pPr eaLnBrk="1" hangingPunct="1"/>
            <a:endParaRPr lang="tr-TR" altLang="tr-TR" smtClean="0"/>
          </a:p>
        </p:txBody>
      </p:sp>
      <p:pic>
        <p:nvPicPr>
          <p:cNvPr id="5124"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5126" name="Rectangle 6"/>
          <p:cNvSpPr>
            <a:spLocks noChangeArrowheads="1"/>
          </p:cNvSpPr>
          <p:nvPr/>
        </p:nvSpPr>
        <p:spPr bwMode="auto">
          <a:xfrm>
            <a:off x="428625" y="642938"/>
            <a:ext cx="842645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tr-TR" altLang="tr-TR" sz="3000"/>
              <a:t>15 Temmuz 2016 tarihinde Türkiye’de yaşanan meş’um darbe girişiminin ardından Diyanet İşleri Başkanlığı tarafından düzenlenen “Olağanüstü Din Şurası”nda FETÖ terör örgütünün dini meşruiyetinin sorgulandığı ve bir dizi karar alındığı kamuoyunun malumlarıdır. Söz konusu kararların 13. Maddesine istinaden, başta Avrasya coğrafyası olmak üzere İslam dünyasının karşı karşıya kaldığı FETÖ, DEAŞ, vb. tedhiş üreten, toplumsal bütünlüğü bozan, dini istismar eden terör yapılarının Avrasya İslam Şura’sında ele alınması planlanmıştır.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endParaRPr lang="tr-TR" altLang="tr-TR" smtClean="0"/>
          </a:p>
        </p:txBody>
      </p:sp>
      <p:sp>
        <p:nvSpPr>
          <p:cNvPr id="6147" name="Rectangle 3"/>
          <p:cNvSpPr>
            <a:spLocks noGrp="1" noChangeArrowheads="1"/>
          </p:cNvSpPr>
          <p:nvPr>
            <p:ph type="subTitle" idx="1"/>
          </p:nvPr>
        </p:nvSpPr>
        <p:spPr/>
        <p:txBody>
          <a:bodyPr/>
          <a:lstStyle/>
          <a:p>
            <a:pPr eaLnBrk="1" hangingPunct="1"/>
            <a:endParaRPr lang="tr-TR" altLang="tr-TR" smtClean="0"/>
          </a:p>
        </p:txBody>
      </p:sp>
      <p:pic>
        <p:nvPicPr>
          <p:cNvPr id="6148"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18438" name="Rectangle 6"/>
          <p:cNvSpPr>
            <a:spLocks noChangeArrowheads="1"/>
          </p:cNvSpPr>
          <p:nvPr/>
        </p:nvSpPr>
        <p:spPr bwMode="auto">
          <a:xfrm>
            <a:off x="285750" y="214313"/>
            <a:ext cx="8569325" cy="5386387"/>
          </a:xfrm>
          <a:prstGeom prst="rect">
            <a:avLst/>
          </a:prstGeom>
          <a:noFill/>
          <a:ln w="9525">
            <a:noFill/>
            <a:miter lim="800000"/>
            <a:headEnd/>
            <a:tailEnd/>
          </a:ln>
          <a:effectLst/>
        </p:spPr>
        <p:txBody>
          <a:bodyPr>
            <a:spAutoFit/>
          </a:bodyPr>
          <a:lstStyle/>
          <a:p>
            <a:pPr marL="342900" indent="-342900" algn="just">
              <a:defRPr/>
            </a:pPr>
            <a:endParaRPr lang="tr-TR" sz="2400" b="1" dirty="0">
              <a:solidFill>
                <a:srgbClr val="FF0000"/>
              </a:solidFill>
              <a:latin typeface="Arial" charset="0"/>
            </a:endParaRPr>
          </a:p>
          <a:p>
            <a:pPr algn="just">
              <a:defRPr/>
            </a:pPr>
            <a:endParaRPr lang="tr-TR" sz="3200" dirty="0">
              <a:latin typeface="Arial" charset="0"/>
            </a:endParaRPr>
          </a:p>
          <a:p>
            <a:pPr algn="just">
              <a:defRPr/>
            </a:pPr>
            <a:r>
              <a:rPr lang="tr-TR" sz="3200" dirty="0">
                <a:latin typeface="Arial" charset="0"/>
              </a:rPr>
              <a:t>Şura kapsamında bu yapılardan </a:t>
            </a:r>
            <a:r>
              <a:rPr lang="tr-TR" sz="3200" dirty="0" err="1">
                <a:latin typeface="Arial" charset="0"/>
              </a:rPr>
              <a:t>FETÖ’nün</a:t>
            </a:r>
            <a:r>
              <a:rPr lang="tr-TR" sz="3200" dirty="0">
                <a:latin typeface="Arial" charset="0"/>
              </a:rPr>
              <a:t> özellikle Avrasya coğrafyasında çeyrek asırdır sistematik bir şekilde yayılması ve değişik sektörlerdeki etki gücü, dini söylemleri ve yol açtığı tahribat detaylı olarak değerlendirilmiştir. FETÖ kaynaklı Türkiye’de yaşanan acı tecrübeden hareketle Şura’da Avrasya coğrafyasında karşılaşılması muhtemel benzeri tehlikelere dikkat çekilmiştir.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endParaRPr lang="tr-TR" altLang="tr-TR" smtClean="0"/>
          </a:p>
        </p:txBody>
      </p:sp>
      <p:sp>
        <p:nvSpPr>
          <p:cNvPr id="7171" name="Rectangle 3"/>
          <p:cNvSpPr>
            <a:spLocks noGrp="1" noChangeArrowheads="1"/>
          </p:cNvSpPr>
          <p:nvPr>
            <p:ph type="subTitle" idx="1"/>
          </p:nvPr>
        </p:nvSpPr>
        <p:spPr/>
        <p:txBody>
          <a:bodyPr/>
          <a:lstStyle/>
          <a:p>
            <a:pPr eaLnBrk="1" hangingPunct="1"/>
            <a:endParaRPr lang="tr-TR" altLang="tr-TR" smtClean="0"/>
          </a:p>
        </p:txBody>
      </p:sp>
      <p:pic>
        <p:nvPicPr>
          <p:cNvPr id="7172"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18438" name="Rectangle 6"/>
          <p:cNvSpPr>
            <a:spLocks noChangeArrowheads="1"/>
          </p:cNvSpPr>
          <p:nvPr/>
        </p:nvSpPr>
        <p:spPr bwMode="auto">
          <a:xfrm>
            <a:off x="285750" y="214313"/>
            <a:ext cx="8569325" cy="5262562"/>
          </a:xfrm>
          <a:prstGeom prst="rect">
            <a:avLst/>
          </a:prstGeom>
          <a:noFill/>
          <a:ln w="9525">
            <a:noFill/>
            <a:miter lim="800000"/>
            <a:headEnd/>
            <a:tailEnd/>
          </a:ln>
          <a:effectLst/>
        </p:spPr>
        <p:txBody>
          <a:bodyPr>
            <a:spAutoFit/>
          </a:bodyPr>
          <a:lstStyle/>
          <a:p>
            <a:pPr marL="342900" indent="-342900" algn="just">
              <a:defRPr/>
            </a:pPr>
            <a:endParaRPr lang="tr-TR" sz="2400" b="1" dirty="0">
              <a:solidFill>
                <a:srgbClr val="FF0000"/>
              </a:solidFill>
              <a:latin typeface="Arial" charset="0"/>
            </a:endParaRPr>
          </a:p>
          <a:p>
            <a:pPr algn="just">
              <a:defRPr/>
            </a:pPr>
            <a:endParaRPr lang="tr-TR" sz="2400" dirty="0">
              <a:latin typeface="Arial" charset="0"/>
            </a:endParaRPr>
          </a:p>
          <a:p>
            <a:pPr algn="just">
              <a:defRPr/>
            </a:pPr>
            <a:r>
              <a:rPr lang="tr-TR" sz="3200" dirty="0">
                <a:latin typeface="Arial" charset="0"/>
              </a:rPr>
              <a:t>15 </a:t>
            </a:r>
            <a:r>
              <a:rPr lang="tr-TR" sz="3200" dirty="0">
                <a:latin typeface="Arial" charset="0"/>
              </a:rPr>
              <a:t>Temmuz hain darbe girişimine karşı Diyanet İşleri Başkanlığı ile dayanışma içerisinde Rusya’dan Kafkasya’ya, Türk Cumhuriyetlerinden Balkanlara kadar geniş bir coğrafyada hizmet veren dini kurumların bu menhus girişime karşı ortak bir tavır sergilemiş olması bölgemiz ve İslam dünyasının birlik, beraberlik ve kardeşlik ruhunun tahkim edilmesi açısından ümit verici olmuştur.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eaLnBrk="1" hangingPunct="1"/>
            <a:endParaRPr lang="tr-TR" altLang="tr-TR" smtClean="0"/>
          </a:p>
        </p:txBody>
      </p:sp>
      <p:sp>
        <p:nvSpPr>
          <p:cNvPr id="8195" name="Rectangle 3"/>
          <p:cNvSpPr>
            <a:spLocks noGrp="1" noChangeArrowheads="1"/>
          </p:cNvSpPr>
          <p:nvPr>
            <p:ph type="subTitle" idx="1"/>
          </p:nvPr>
        </p:nvSpPr>
        <p:spPr/>
        <p:txBody>
          <a:bodyPr/>
          <a:lstStyle/>
          <a:p>
            <a:pPr eaLnBrk="1" hangingPunct="1"/>
            <a:endParaRPr lang="tr-TR" altLang="tr-TR" smtClean="0"/>
          </a:p>
        </p:txBody>
      </p:sp>
      <p:pic>
        <p:nvPicPr>
          <p:cNvPr id="8196"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8678" name="Rectangle 6"/>
          <p:cNvSpPr>
            <a:spLocks noChangeArrowheads="1"/>
          </p:cNvSpPr>
          <p:nvPr/>
        </p:nvSpPr>
        <p:spPr bwMode="auto">
          <a:xfrm>
            <a:off x="323850" y="404813"/>
            <a:ext cx="8569325" cy="6002337"/>
          </a:xfrm>
          <a:prstGeom prst="rect">
            <a:avLst/>
          </a:prstGeom>
          <a:noFill/>
          <a:ln w="9525">
            <a:noFill/>
            <a:miter lim="800000"/>
            <a:headEnd/>
            <a:tailEnd/>
          </a:ln>
          <a:effectLst/>
        </p:spPr>
        <p:txBody>
          <a:bodyPr>
            <a:spAutoFit/>
          </a:bodyPr>
          <a:lstStyle/>
          <a:p>
            <a:pPr marL="342900" indent="-342900">
              <a:defRPr/>
            </a:pPr>
            <a:endParaRPr lang="tr-TR" sz="3200" b="1" dirty="0">
              <a:solidFill>
                <a:srgbClr val="FF0000"/>
              </a:solidFill>
              <a:latin typeface="Arial" charset="0"/>
            </a:endParaRPr>
          </a:p>
          <a:p>
            <a:pPr algn="just">
              <a:defRPr/>
            </a:pPr>
            <a:r>
              <a:rPr lang="tr-TR" sz="3200" dirty="0">
                <a:latin typeface="Arial" charset="0"/>
              </a:rPr>
              <a:t> Avrasya İslam Şura’sı üyeleri FETÖ tarafından 15 Temmuz’da gerçekleştirilen kanlı darbe ve hain işgal girişimi ile ilgili derin teessürlerini ve üzüntülerini, bu mücadelede Aziz Türk Milletinin yanında olduklarını açıkça ifade etmişlerdir. Bu darbe girişimine yeltenenler tel’in edilmiş, elim ve </a:t>
            </a:r>
            <a:r>
              <a:rPr lang="tr-TR" sz="3200" dirty="0" err="1">
                <a:latin typeface="Arial" charset="0"/>
              </a:rPr>
              <a:t>meş’um</a:t>
            </a:r>
            <a:r>
              <a:rPr lang="tr-TR" sz="3200" dirty="0">
                <a:latin typeface="Arial" charset="0"/>
              </a:rPr>
              <a:t> olayda şehit olanlara Allah’tan rahmet, gazilere acil şifalar ve milletimize taziye dilekleri iletilmiştir. </a:t>
            </a:r>
            <a:endParaRPr lang="tr-TR" sz="3200" b="1" dirty="0">
              <a:solidFill>
                <a:srgbClr val="FF0000"/>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lstStyle/>
          <a:p>
            <a:pPr eaLnBrk="1" hangingPunct="1"/>
            <a:endParaRPr lang="tr-TR" altLang="tr-TR" smtClean="0"/>
          </a:p>
        </p:txBody>
      </p:sp>
      <p:sp>
        <p:nvSpPr>
          <p:cNvPr id="9219" name="Rectangle 3"/>
          <p:cNvSpPr>
            <a:spLocks noGrp="1" noChangeArrowheads="1"/>
          </p:cNvSpPr>
          <p:nvPr>
            <p:ph type="subTitle" idx="1"/>
          </p:nvPr>
        </p:nvSpPr>
        <p:spPr/>
        <p:txBody>
          <a:bodyPr/>
          <a:lstStyle/>
          <a:p>
            <a:pPr eaLnBrk="1" hangingPunct="1"/>
            <a:endParaRPr lang="tr-TR" altLang="tr-TR" smtClean="0"/>
          </a:p>
        </p:txBody>
      </p:sp>
      <p:pic>
        <p:nvPicPr>
          <p:cNvPr id="9220"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9222" name="Rectangle 6"/>
          <p:cNvSpPr>
            <a:spLocks noChangeArrowheads="1"/>
          </p:cNvSpPr>
          <p:nvPr/>
        </p:nvSpPr>
        <p:spPr bwMode="auto">
          <a:xfrm>
            <a:off x="323850" y="404813"/>
            <a:ext cx="882015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4400">
              <a:solidFill>
                <a:srgbClr val="FF0000"/>
              </a:solidFill>
            </a:endParaRPr>
          </a:p>
          <a:p>
            <a:pPr eaLnBrk="1" hangingPunct="1"/>
            <a:endParaRPr lang="tr-TR" altLang="tr-TR" sz="4000"/>
          </a:p>
          <a:p>
            <a:pPr eaLnBrk="1" hangingPunct="1"/>
            <a:r>
              <a:rPr lang="tr-TR" altLang="tr-TR" sz="4000"/>
              <a:t>Şura tarafından aşağıdaki hususların kamuoyu ile paylaşılması uygun görülmüştür: </a:t>
            </a:r>
            <a:endParaRPr lang="tr-TR" altLang="tr-TR" sz="4000">
              <a:solidFill>
                <a:srgbClr val="0000CC"/>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pPr eaLnBrk="1" hangingPunct="1"/>
            <a:endParaRPr lang="tr-TR" altLang="tr-TR" smtClean="0"/>
          </a:p>
        </p:txBody>
      </p:sp>
      <p:sp>
        <p:nvSpPr>
          <p:cNvPr id="10243" name="Rectangle 3"/>
          <p:cNvSpPr>
            <a:spLocks noGrp="1" noChangeArrowheads="1"/>
          </p:cNvSpPr>
          <p:nvPr>
            <p:ph type="subTitle" idx="1"/>
          </p:nvPr>
        </p:nvSpPr>
        <p:spPr/>
        <p:txBody>
          <a:bodyPr/>
          <a:lstStyle/>
          <a:p>
            <a:pPr eaLnBrk="1" hangingPunct="1"/>
            <a:endParaRPr lang="tr-TR" altLang="tr-TR" smtClean="0"/>
          </a:p>
        </p:txBody>
      </p:sp>
      <p:pic>
        <p:nvPicPr>
          <p:cNvPr id="10244" name="Picture 4" descr="Resim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Rectangle 5"/>
          <p:cNvSpPr>
            <a:spLocks noChangeArrowheads="1"/>
          </p:cNvSpPr>
          <p:nvPr/>
        </p:nvSpPr>
        <p:spPr bwMode="auto">
          <a:xfrm>
            <a:off x="0" y="188913"/>
            <a:ext cx="9144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sz="3200" b="1">
              <a:solidFill>
                <a:srgbClr val="990000"/>
              </a:solidFill>
            </a:endParaRPr>
          </a:p>
          <a:p>
            <a:pPr algn="l" eaLnBrk="1" hangingPunct="1"/>
            <a:endParaRPr lang="tr-TR" altLang="tr-TR" sz="3200" b="1">
              <a:solidFill>
                <a:srgbClr val="990000"/>
              </a:solidFill>
            </a:endParaRPr>
          </a:p>
          <a:p>
            <a:pPr algn="l" eaLnBrk="1" hangingPunct="1"/>
            <a:endParaRPr lang="tr-TR" altLang="tr-TR" sz="3200" b="1"/>
          </a:p>
          <a:p>
            <a:pPr algn="l" eaLnBrk="1" hangingPunct="1"/>
            <a:r>
              <a:rPr lang="tr-TR" altLang="tr-TR" b="1"/>
              <a:t>      </a:t>
            </a:r>
          </a:p>
        </p:txBody>
      </p:sp>
      <p:sp>
        <p:nvSpPr>
          <p:cNvPr id="20486" name="Rectangle 6"/>
          <p:cNvSpPr>
            <a:spLocks noChangeArrowheads="1"/>
          </p:cNvSpPr>
          <p:nvPr/>
        </p:nvSpPr>
        <p:spPr bwMode="auto">
          <a:xfrm>
            <a:off x="357188" y="142875"/>
            <a:ext cx="8569325" cy="7540625"/>
          </a:xfrm>
          <a:prstGeom prst="rect">
            <a:avLst/>
          </a:prstGeom>
          <a:noFill/>
          <a:ln w="9525">
            <a:noFill/>
            <a:miter lim="800000"/>
            <a:headEnd/>
            <a:tailEnd/>
          </a:ln>
          <a:effectLst/>
        </p:spPr>
        <p:txBody>
          <a:bodyPr>
            <a:spAutoFit/>
          </a:bodyPr>
          <a:lstStyle/>
          <a:p>
            <a:pPr algn="just">
              <a:defRPr/>
            </a:pPr>
            <a:r>
              <a:rPr lang="tr-TR" sz="2800" b="1" dirty="0">
                <a:latin typeface="Arial" charset="0"/>
              </a:rPr>
              <a:t>1. </a:t>
            </a:r>
            <a:r>
              <a:rPr lang="tr-TR" sz="2800" dirty="0">
                <a:latin typeface="Arial" charset="0"/>
              </a:rPr>
              <a:t>3-4 Ağustos 2016 tarihlerinde Diyanet İşleri Başkanlığı’nın düzenlediği “Olağanüstü Din Şurası”nda alınan kararlar Avrasya İslam Şurası'ndaki katılımcılar tarafından müzakere edilmiş ve maddelerin içeriğinde tam bir mutabakata varılmıştır. Başlangıçta bir hizmet hareketi olarak yola çıktığı iddia edilse de zamanla tamamen kirli ilişkiler ağının bir parçası olarak İslam dinini ve değerlerini istismar aracı olarak kullandığı, hedefine ulaşmak için her türlü yolu mubah gördüğü, İslam’ın inanç, ibadet ve ahlak esaslarını özünden kopararak tahrif ettiği, İslami kavramların içini boşalttığı tescillenen </a:t>
            </a:r>
            <a:r>
              <a:rPr lang="tr-TR" sz="2800" dirty="0" err="1">
                <a:latin typeface="Arial" charset="0"/>
              </a:rPr>
              <a:t>FETÖ’nün</a:t>
            </a:r>
            <a:r>
              <a:rPr lang="tr-TR" sz="2800" dirty="0">
                <a:latin typeface="Arial" charset="0"/>
              </a:rPr>
              <a:t>, gerçekte dini bir cemaat olarak nitelenemeyeceği hususunda fikir birliğine varılmıştır. </a:t>
            </a:r>
          </a:p>
          <a:p>
            <a:pPr marL="342900" indent="-342900">
              <a:defRPr/>
            </a:pPr>
            <a:endParaRPr lang="tr-TR" sz="3200" b="1" dirty="0">
              <a:solidFill>
                <a:srgbClr val="FF0000"/>
              </a:solidFill>
              <a:latin typeface="Arial" charset="0"/>
            </a:endParaRPr>
          </a:p>
          <a:p>
            <a:pPr marL="342900" indent="-342900">
              <a:defRPr/>
            </a:pPr>
            <a:endParaRPr lang="tr-TR" sz="3200" b="1" dirty="0">
              <a:solidFill>
                <a:srgbClr val="0000CC"/>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194</TotalTime>
  <Words>1478</Words>
  <Application>Microsoft Office PowerPoint</Application>
  <PresentationFormat>Ekran Gösterisi (4:3)</PresentationFormat>
  <Paragraphs>157</Paragraphs>
  <Slides>26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26</vt:i4>
      </vt:variant>
    </vt:vector>
  </HeadingPairs>
  <TitlesOfParts>
    <vt:vector size="29" baseType="lpstr">
      <vt:lpstr>Arial</vt:lpstr>
      <vt:lpstr>Calibri</vt:lpstr>
      <vt:lpstr>Varsayılan Tasarım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Windows Xp Sp3</dc:creator>
  <cp:lastModifiedBy>Abdullah</cp:lastModifiedBy>
  <cp:revision>27</cp:revision>
  <dcterms:created xsi:type="dcterms:W3CDTF">2012-12-05T11:38:35Z</dcterms:created>
  <dcterms:modified xsi:type="dcterms:W3CDTF">2016-11-10T12:25:42Z</dcterms:modified>
</cp:coreProperties>
</file>